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286" r:id="rId6"/>
    <p:sldId id="320" r:id="rId7"/>
    <p:sldId id="385" r:id="rId8"/>
    <p:sldId id="381" r:id="rId9"/>
    <p:sldId id="383" r:id="rId10"/>
    <p:sldId id="384" r:id="rId11"/>
    <p:sldId id="363" r:id="rId12"/>
    <p:sldId id="358" r:id="rId13"/>
    <p:sldId id="359" r:id="rId14"/>
    <p:sldId id="360" r:id="rId15"/>
    <p:sldId id="361" r:id="rId16"/>
    <p:sldId id="362" r:id="rId17"/>
    <p:sldId id="311" r:id="rId18"/>
    <p:sldId id="321" r:id="rId19"/>
    <p:sldId id="323" r:id="rId20"/>
    <p:sldId id="271" r:id="rId21"/>
    <p:sldId id="258" r:id="rId22"/>
    <p:sldId id="314" r:id="rId23"/>
    <p:sldId id="315" r:id="rId24"/>
    <p:sldId id="317" r:id="rId25"/>
    <p:sldId id="318" r:id="rId26"/>
    <p:sldId id="374" r:id="rId27"/>
    <p:sldId id="319" r:id="rId28"/>
    <p:sldId id="322" r:id="rId29"/>
    <p:sldId id="272" r:id="rId30"/>
    <p:sldId id="386" r:id="rId31"/>
    <p:sldId id="260" r:id="rId32"/>
    <p:sldId id="324" r:id="rId33"/>
    <p:sldId id="325" r:id="rId34"/>
    <p:sldId id="326" r:id="rId35"/>
    <p:sldId id="327" r:id="rId36"/>
    <p:sldId id="328" r:id="rId37"/>
    <p:sldId id="329" r:id="rId38"/>
    <p:sldId id="330" r:id="rId39"/>
    <p:sldId id="334" r:id="rId40"/>
    <p:sldId id="335" r:id="rId41"/>
    <p:sldId id="331" r:id="rId42"/>
    <p:sldId id="332" r:id="rId43"/>
    <p:sldId id="333" r:id="rId44"/>
    <p:sldId id="336" r:id="rId45"/>
    <p:sldId id="337" r:id="rId46"/>
    <p:sldId id="338" r:id="rId47"/>
    <p:sldId id="301" r:id="rId48"/>
    <p:sldId id="263" r:id="rId49"/>
    <p:sldId id="270" r:id="rId50"/>
    <p:sldId id="262" r:id="rId51"/>
    <p:sldId id="339" r:id="rId52"/>
    <p:sldId id="303" r:id="rId53"/>
    <p:sldId id="312" r:id="rId54"/>
    <p:sldId id="343" r:id="rId55"/>
    <p:sldId id="365" r:id="rId56"/>
    <p:sldId id="344" r:id="rId57"/>
    <p:sldId id="342" r:id="rId58"/>
    <p:sldId id="281" r:id="rId59"/>
    <p:sldId id="269" r:id="rId60"/>
    <p:sldId id="280" r:id="rId61"/>
    <p:sldId id="276" r:id="rId62"/>
    <p:sldId id="266" r:id="rId63"/>
    <p:sldId id="291" r:id="rId64"/>
    <p:sldId id="268" r:id="rId65"/>
    <p:sldId id="267" r:id="rId66"/>
    <p:sldId id="282" r:id="rId67"/>
    <p:sldId id="279" r:id="rId68"/>
    <p:sldId id="313" r:id="rId69"/>
    <p:sldId id="352" r:id="rId70"/>
    <p:sldId id="287" r:id="rId71"/>
    <p:sldId id="368" r:id="rId72"/>
    <p:sldId id="345" r:id="rId73"/>
    <p:sldId id="379" r:id="rId74"/>
    <p:sldId id="380" r:id="rId75"/>
    <p:sldId id="346" r:id="rId76"/>
    <p:sldId id="347" r:id="rId77"/>
    <p:sldId id="369" r:id="rId78"/>
    <p:sldId id="375" r:id="rId79"/>
    <p:sldId id="376" r:id="rId80"/>
    <p:sldId id="377" r:id="rId81"/>
    <p:sldId id="372" r:id="rId82"/>
    <p:sldId id="351" r:id="rId83"/>
    <p:sldId id="354" r:id="rId84"/>
    <p:sldId id="353" r:id="rId85"/>
    <p:sldId id="310" r:id="rId86"/>
    <p:sldId id="355" r:id="rId87"/>
    <p:sldId id="387" r:id="rId88"/>
    <p:sldId id="356" r:id="rId89"/>
    <p:sldId id="389" r:id="rId90"/>
    <p:sldId id="366" r:id="rId91"/>
    <p:sldId id="391" r:id="rId92"/>
    <p:sldId id="390" r:id="rId93"/>
    <p:sldId id="373"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ata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9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98.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2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custT="1"/>
      <dgm:spPr/>
      <dgm:t>
        <a:bodyPr/>
        <a:lstStyle/>
        <a:p>
          <a:endParaRPr lang="en-US" sz="5400"/>
        </a:p>
      </dgm:t>
    </dgm:pt>
    <dgm:pt modelId="{3B62F779-C8C4-4403-A321-BC49F982E4AB}">
      <dgm:prSet phldrT="[Text]" custT="1"/>
      <dgm:spPr/>
      <dgm:t>
        <a:bodyPr/>
        <a:lstStyle/>
        <a:p>
          <a:r>
            <a:rPr lang="en-US" sz="2400" dirty="0"/>
            <a:t>Set </a:t>
          </a:r>
          <a:r>
            <a:rPr lang="en-US" sz="2400" dirty="0">
              <a:latin typeface="Cambria Math" panose="02040503050406030204" pitchFamily="18" charset="0"/>
              <a:ea typeface="Cambria Math" panose="02040503050406030204" pitchFamily="18" charset="0"/>
            </a:rPr>
            <a:t>𝜀, 𝜇, 𝜎,</a:t>
          </a:r>
          <a:r>
            <a:rPr lang="en-US" sz="24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custT="1"/>
      <dgm:spPr/>
      <dgm:t>
        <a:bodyPr/>
        <a:lstStyle/>
        <a:p>
          <a:endParaRPr lang="en-US" sz="5400"/>
        </a:p>
      </dgm:t>
    </dgm:pt>
    <dgm:pt modelId="{7972CBEC-541E-4414-B55B-F7CCE4DF0F06}">
      <dgm:prSet phldrT="[Text]" custT="1"/>
      <dgm:spPr/>
      <dgm:t>
        <a:bodyPr/>
        <a:lstStyle/>
        <a:p>
          <a:r>
            <a:rPr lang="en-US" sz="24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3"/>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3">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2"/>
      <dgm:spPr/>
      <dgm:t>
        <a:bodyPr/>
        <a:lstStyle/>
        <a:p>
          <a:endParaRPr lang="en-US"/>
        </a:p>
      </dgm:t>
    </dgm:pt>
    <dgm:pt modelId="{A38777E0-2651-4C4C-83E1-883EFED2964A}" type="pres">
      <dgm:prSet presAssocID="{22D62A13-11C4-4694-AA5C-AE4AD9993A37}" presName="connTx" presStyleLbl="sibTrans2D1" presStyleIdx="0" presStyleCnt="2"/>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3"/>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3">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2"/>
      <dgm:spPr/>
      <dgm:t>
        <a:bodyPr/>
        <a:lstStyle/>
        <a:p>
          <a:endParaRPr lang="en-US"/>
        </a:p>
      </dgm:t>
    </dgm:pt>
    <dgm:pt modelId="{9692A6D9-AE56-4BDF-A9B1-D4E67A21F93D}" type="pres">
      <dgm:prSet presAssocID="{78D50FA3-D6C2-48F3-8D3E-753AA09ACF6F}" presName="connTx" presStyleLbl="sibTrans2D1" presStyleIdx="1" presStyleCnt="2"/>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3"/>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3">
        <dgm:presLayoutVars>
          <dgm:bulletEnabled val="1"/>
        </dgm:presLayoutVars>
      </dgm:prSet>
      <dgm:spPr/>
      <dgm:t>
        <a:bodyPr/>
        <a:lstStyle/>
        <a:p>
          <a:endParaRPr lang="en-US"/>
        </a:p>
      </dgm:t>
    </dgm:pt>
  </dgm:ptLst>
  <dgm:cxnLst>
    <dgm:cxn modelId="{11B58CAB-0234-4DDF-84B3-C0663BCA8268}" type="presOf" srcId="{22D62A13-11C4-4694-AA5C-AE4AD9993A37}" destId="{CBAF70CA-EC59-4394-BE21-3A85CFED56AF}" srcOrd="0" destOrd="0" presId="urn:microsoft.com/office/officeart/2005/8/layout/hProcess10#1"/>
    <dgm:cxn modelId="{4D3A5EC2-16F2-4DBB-98C8-6C1BF528D681}" type="presOf" srcId="{7972CBEC-541E-4414-B55B-F7CCE4DF0F06}" destId="{C63B5AEA-A435-41A5-A1ED-E2CD48DAF650}"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9EE50272-B16B-4731-A464-3364B806E001}" type="presOf" srcId="{E46577BB-CEA4-4AF1-9318-D13941664FE6}" destId="{391694FC-8E0A-4097-9DE2-524E393C6CCE}" srcOrd="0" destOrd="0" presId="urn:microsoft.com/office/officeart/2005/8/layout/hProcess10#1"/>
    <dgm:cxn modelId="{E1788613-C554-42E1-A177-6567F50A37C8}" type="presOf" srcId="{78D50FA3-D6C2-48F3-8D3E-753AA09ACF6F}" destId="{9692A6D9-AE56-4BDF-A9B1-D4E67A21F93D}" srcOrd="1" destOrd="0" presId="urn:microsoft.com/office/officeart/2005/8/layout/hProcess10#1"/>
    <dgm:cxn modelId="{647856AD-7054-46BC-96CA-0226938A577C}" type="presOf" srcId="{78D50FA3-D6C2-48F3-8D3E-753AA09ACF6F}" destId="{4522EE6B-B06D-4A84-9E4C-FD875CD05B60}" srcOrd="0" destOrd="0" presId="urn:microsoft.com/office/officeart/2005/8/layout/hProcess10#1"/>
    <dgm:cxn modelId="{424AE03E-DCEA-454D-83E4-E4BBEE7B72A9}" type="presOf" srcId="{22D62A13-11C4-4694-AA5C-AE4AD9993A37}" destId="{A38777E0-2651-4C4C-83E1-883EFED2964A}"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DF72D79D-212E-4AE9-8026-F52097E63C1C}" type="presOf" srcId="{EAC90161-6E2F-41CE-8956-972081341C6E}" destId="{CA1A814B-CD73-4ABC-8A50-14BF1F4EEFA3}" srcOrd="0" destOrd="0" presId="urn:microsoft.com/office/officeart/2005/8/layout/hProcess10#1"/>
    <dgm:cxn modelId="{3F64CF2B-D8AB-4D6A-A966-907D58A4748E}" type="presOf" srcId="{3B62F779-C8C4-4403-A321-BC49F982E4AB}" destId="{F144BABE-85A4-4349-B4AC-17F4EF0A35EC}" srcOrd="0" destOrd="0" presId="urn:microsoft.com/office/officeart/2005/8/layout/hProcess10#1"/>
    <dgm:cxn modelId="{A1007F98-2AAD-4741-BDE6-699D9490E418}" type="presParOf" srcId="{CA1A814B-CD73-4ABC-8A50-14BF1F4EEFA3}" destId="{811EF07C-38A5-4CF6-A42F-624F61D73E02}" srcOrd="0" destOrd="0" presId="urn:microsoft.com/office/officeart/2005/8/layout/hProcess10#1"/>
    <dgm:cxn modelId="{C1E7228B-6BB7-4DF6-A759-449577CB8A6E}" type="presParOf" srcId="{811EF07C-38A5-4CF6-A42F-624F61D73E02}" destId="{BAEA5892-5815-4FB6-8552-6609C18A3C74}" srcOrd="0" destOrd="0" presId="urn:microsoft.com/office/officeart/2005/8/layout/hProcess10#1"/>
    <dgm:cxn modelId="{F7F5BAD8-5302-4D6C-BF66-7710A0310864}" type="presParOf" srcId="{811EF07C-38A5-4CF6-A42F-624F61D73E02}" destId="{391694FC-8E0A-4097-9DE2-524E393C6CCE}" srcOrd="1" destOrd="0" presId="urn:microsoft.com/office/officeart/2005/8/layout/hProcess10#1"/>
    <dgm:cxn modelId="{BA41741C-0371-4852-985D-E854F254585D}" type="presParOf" srcId="{CA1A814B-CD73-4ABC-8A50-14BF1F4EEFA3}" destId="{CBAF70CA-EC59-4394-BE21-3A85CFED56AF}" srcOrd="1" destOrd="0" presId="urn:microsoft.com/office/officeart/2005/8/layout/hProcess10#1"/>
    <dgm:cxn modelId="{B37EB51F-8648-4125-B07C-0BCBE41A82FE}" type="presParOf" srcId="{CBAF70CA-EC59-4394-BE21-3A85CFED56AF}" destId="{A38777E0-2651-4C4C-83E1-883EFED2964A}" srcOrd="0" destOrd="0" presId="urn:microsoft.com/office/officeart/2005/8/layout/hProcess10#1"/>
    <dgm:cxn modelId="{6078E3ED-35E0-4E9B-8ABB-CA55C24C1F7C}" type="presParOf" srcId="{CA1A814B-CD73-4ABC-8A50-14BF1F4EEFA3}" destId="{C5F67F6E-BE9B-41FD-83FD-8A7F626163DC}" srcOrd="2" destOrd="0" presId="urn:microsoft.com/office/officeart/2005/8/layout/hProcess10#1"/>
    <dgm:cxn modelId="{568016FA-FB01-4E34-ADB8-2A5662A2905B}" type="presParOf" srcId="{C5F67F6E-BE9B-41FD-83FD-8A7F626163DC}" destId="{3BFF8D25-77DF-4B49-8500-DF1B850067C0}" srcOrd="0" destOrd="0" presId="urn:microsoft.com/office/officeart/2005/8/layout/hProcess10#1"/>
    <dgm:cxn modelId="{1E1BB94C-39BE-487B-BF68-6A6A21F9DC94}" type="presParOf" srcId="{C5F67F6E-BE9B-41FD-83FD-8A7F626163DC}" destId="{F144BABE-85A4-4349-B4AC-17F4EF0A35EC}" srcOrd="1" destOrd="0" presId="urn:microsoft.com/office/officeart/2005/8/layout/hProcess10#1"/>
    <dgm:cxn modelId="{D01CBA18-403E-4C57-B27C-42047A7CA739}" type="presParOf" srcId="{CA1A814B-CD73-4ABC-8A50-14BF1F4EEFA3}" destId="{4522EE6B-B06D-4A84-9E4C-FD875CD05B60}" srcOrd="3" destOrd="0" presId="urn:microsoft.com/office/officeart/2005/8/layout/hProcess10#1"/>
    <dgm:cxn modelId="{187AD48C-68D8-41AC-BF93-2A5F381D16AD}" type="presParOf" srcId="{4522EE6B-B06D-4A84-9E4C-FD875CD05B60}" destId="{9692A6D9-AE56-4BDF-A9B1-D4E67A21F93D}" srcOrd="0" destOrd="0" presId="urn:microsoft.com/office/officeart/2005/8/layout/hProcess10#1"/>
    <dgm:cxn modelId="{096694C3-A4C4-4E68-8D87-E62A8411F664}" type="presParOf" srcId="{CA1A814B-CD73-4ABC-8A50-14BF1F4EEFA3}" destId="{B23379DC-716C-4C26-B461-2A7424FF9A97}" srcOrd="4" destOrd="0" presId="urn:microsoft.com/office/officeart/2005/8/layout/hProcess10#1"/>
    <dgm:cxn modelId="{DDDB3A8E-E347-4345-83C3-C351EAF48A32}" type="presParOf" srcId="{B23379DC-716C-4C26-B461-2A7424FF9A97}" destId="{D409A809-F4A7-4B44-8C09-689152D3CE15}" srcOrd="0" destOrd="0" presId="urn:microsoft.com/office/officeart/2005/8/layout/hProcess10#1"/>
    <dgm:cxn modelId="{8CB1C324-054B-42C6-BF49-013A5E2E74CB}" type="presParOf" srcId="{B23379DC-716C-4C26-B461-2A7424FF9A97}" destId="{C63B5AEA-A435-41A5-A1ED-E2CD48DAF650}" srcOrd="1" destOrd="0" presId="urn:microsoft.com/office/officeart/2005/8/layout/hProcess10#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5230" y="204486"/>
          <a:ext cx="2463977" cy="2463977"/>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40634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Build Grid and Geometrical Structures for transformer, windings and boundaries.</a:t>
          </a:r>
        </a:p>
      </dsp:txBody>
      <dsp:txXfrm>
        <a:off x="478509" y="1755040"/>
        <a:ext cx="2319643" cy="2319643"/>
      </dsp:txXfrm>
    </dsp:sp>
    <dsp:sp modelId="{CBAF70CA-EC59-4394-BE21-3A85CFED56AF}">
      <dsp:nvSpPr>
        <dsp:cNvPr id="0" name=""/>
        <dsp:cNvSpPr/>
      </dsp:nvSpPr>
      <dsp:spPr>
        <a:xfrm>
          <a:off x="2943824"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2943824" y="1258858"/>
        <a:ext cx="332231" cy="355235"/>
      </dsp:txXfrm>
    </dsp:sp>
    <dsp:sp modelId="{3BFF8D25-77DF-4B49-8500-DF1B850067C0}">
      <dsp:nvSpPr>
        <dsp:cNvPr id="0" name=""/>
        <dsp:cNvSpPr/>
      </dsp:nvSpPr>
      <dsp:spPr>
        <a:xfrm>
          <a:off x="3825254" y="204486"/>
          <a:ext cx="2463977" cy="2463977"/>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4226367"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Set </a:t>
          </a:r>
          <a:r>
            <a:rPr lang="en-US" sz="2400" kern="1200" dirty="0">
              <a:latin typeface="Cambria Math" panose="02040503050406030204" pitchFamily="18" charset="0"/>
              <a:ea typeface="Cambria Math" panose="02040503050406030204" pitchFamily="18" charset="0"/>
            </a:rPr>
            <a:t>𝜀, 𝜇, 𝜎,</a:t>
          </a:r>
          <a:r>
            <a:rPr lang="en-US" sz="2400" kern="1200" dirty="0"/>
            <a:t> Material Inhomogeneity, Dispersion and Non-Linearity Model Parameters. </a:t>
          </a:r>
        </a:p>
      </dsp:txBody>
      <dsp:txXfrm>
        <a:off x="4298534" y="1755040"/>
        <a:ext cx="2319643" cy="2319643"/>
      </dsp:txXfrm>
    </dsp:sp>
    <dsp:sp modelId="{4522EE6B-B06D-4A84-9E4C-FD875CD05B60}">
      <dsp:nvSpPr>
        <dsp:cNvPr id="0" name=""/>
        <dsp:cNvSpPr/>
      </dsp:nvSpPr>
      <dsp:spPr>
        <a:xfrm>
          <a:off x="6763849"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6763849" y="1258858"/>
        <a:ext cx="332231" cy="355235"/>
      </dsp:txXfrm>
    </dsp:sp>
    <dsp:sp modelId="{D409A809-F4A7-4B44-8C09-689152D3CE15}">
      <dsp:nvSpPr>
        <dsp:cNvPr id="0" name=""/>
        <dsp:cNvSpPr/>
      </dsp:nvSpPr>
      <dsp:spPr>
        <a:xfrm>
          <a:off x="7645279" y="204486"/>
          <a:ext cx="2463977" cy="246397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804639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Add volume current sources, set resolution and run Simulation for desired discrete steps.</a:t>
          </a:r>
        </a:p>
      </dsp:txBody>
      <dsp:txXfrm>
        <a:off x="8118559" y="1755040"/>
        <a:ext cx="2319643" cy="2319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23-Jul-20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10</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t>23-Jul-20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t>23-Jul-20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t>23-Jul-20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t>23-Jul-20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23-Jul-20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t>23-Jul-20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t>23-Jul-20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t>23-Jul-20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23-Jul-20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23-Jul-20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23-Jul-20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23-Jul-20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7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7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7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a:t>
                          </a: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models: </a:t>
            </a:r>
          </a:p>
          <a:p>
            <a:pPr marL="514350" indent="-514350">
              <a:buFont typeface="+mj-lt"/>
              <a:buAutoNum type="arabicPeriod"/>
            </a:pPr>
            <a:r>
              <a:rPr lang="en-US" dirty="0">
                <a:latin typeface="Times New Roman" pitchFamily="18" charset="0"/>
                <a:cs typeface="Times New Roman" pitchFamily="18" charset="0"/>
              </a:rPr>
              <a:t>Reluctance Model</a:t>
            </a:r>
          </a:p>
          <a:p>
            <a:pPr marL="514350" indent="-514350">
              <a:buFont typeface="+mj-lt"/>
              <a:buAutoNum type="arabicPeriod"/>
            </a:pPr>
            <a:r>
              <a:rPr lang="en-US" dirty="0">
                <a:latin typeface="Times New Roman" pitchFamily="18" charset="0"/>
                <a:cs typeface="Times New Roman" pitchFamily="18" charset="0"/>
              </a:rPr>
              <a:t>Permeance-Capacitance Model</a:t>
            </a:r>
          </a:p>
          <a:p>
            <a:pPr marL="514350" indent="-514350">
              <a:buFont typeface="+mj-lt"/>
              <a:buAutoNum type="arabicPeriod"/>
            </a:pPr>
            <a:r>
              <a:rPr lang="en-US" dirty="0">
                <a:latin typeface="Times New Roman" pitchFamily="18" charset="0"/>
                <a:cs typeface="Times New Roman" pitchFamily="18" charset="0"/>
              </a:rPr>
              <a:t>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lossy </a:t>
                </a:r>
                <a:r>
                  <a:rPr lang="en-US" sz="2400" dirty="0">
                    <a:latin typeface="Times New Roman" pitchFamily="18" charset="0"/>
                    <a:cs typeface="Times New Roman" pitchFamily="18" charset="0"/>
                  </a:rPr>
                  <a:t>and non-linear Magnetic </a:t>
                </a:r>
                <a:r>
                  <a:rPr lang="en-US" sz="2400" dirty="0" smtClean="0">
                    <a:latin typeface="Times New Roman" pitchFamily="18" charset="0"/>
                    <a:cs typeface="Times New Roman" pitchFamily="18" charset="0"/>
                  </a:rPr>
                  <a:t>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using </a:t>
                </a:r>
                <a:endParaRPr lang="en-US" sz="2400"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DC Magnetic Reluctance Model for a cumulatively compounded 1800 rpm, 40V low voltage/ power DC generator.  </a:t>
                </a:r>
              </a:p>
              <a:p>
                <a:pPr lvl="1"/>
                <a:r>
                  <a:rPr lang="en-US" dirty="0" smtClean="0">
                    <a:latin typeface="Times New Roman" pitchFamily="18" charset="0"/>
                    <a:cs typeface="Times New Roman" pitchFamily="18" charset="0"/>
                  </a:rPr>
                  <a:t>Low frequency Permeance-Capacitance Model for 150 kHz pulse transformer used in a 160V to 5 V, 100 A, small length (</a:t>
                </a:r>
                <a:r>
                  <a:rPr lang="en-US" smtClean="0">
                    <a:latin typeface="Times New Roman" pitchFamily="18" charset="0"/>
                    <a:cs typeface="Times New Roman" pitchFamily="18" charset="0"/>
                  </a:rPr>
                  <a:t>0.1 m </a:t>
                </a:r>
                <a:r>
                  <a:rPr lang="en-US" dirty="0" smtClean="0">
                    <a:latin typeface="Times New Roman" pitchFamily="18" charset="0"/>
                    <a:cs typeface="Times New Roman" pitchFamily="18" charset="0"/>
                  </a:rPr>
                  <a:t>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for 150 kHz) low voltage/ </a:t>
                </a:r>
                <a:r>
                  <a:rPr lang="en-US" dirty="0">
                    <a:latin typeface="Times New Roman" pitchFamily="18" charset="0"/>
                    <a:cs typeface="Times New Roman" pitchFamily="18" charset="0"/>
                  </a:rPr>
                  <a:t>power isolated 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low voltage/ power, small length (3 m i.e. 0.01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for </a:t>
                </a:r>
                <a:r>
                  <a:rPr lang="en-US" dirty="0">
                    <a:latin typeface="Times New Roman" pitchFamily="18" charset="0"/>
                    <a:cs typeface="Times New Roman" pitchFamily="18" charset="0"/>
                  </a:rPr>
                  <a:t>1 </a:t>
                </a:r>
                <a:r>
                  <a:rPr lang="en-US" dirty="0" smtClean="0">
                    <a:latin typeface="Times New Roman" pitchFamily="18" charset="0"/>
                    <a:cs typeface="Times New Roman" pitchFamily="18" charset="0"/>
                  </a:rPr>
                  <a:t>MHz) gyromagnetic</a:t>
                </a:r>
                <a:r>
                  <a:rPr lang="en-US" dirty="0">
                    <a:latin typeface="Times New Roman" pitchFamily="18" charset="0"/>
                    <a:cs typeface="Times New Roman" pitchFamily="18" charset="0"/>
                  </a:rPr>
                  <a:t>, nonlinear, dispersive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simulation using Finite Difference Time Domain (FDTD) Simulator </a:t>
                </a:r>
                <a:r>
                  <a:rPr lang="en-US" dirty="0" smtClean="0">
                    <a:latin typeface="Times New Roman" pitchFamily="18" charset="0"/>
                    <a:cs typeface="Times New Roman" pitchFamily="18" charset="0"/>
                  </a:rPr>
                  <a:t>MEEP to study </a:t>
                </a:r>
                <a:r>
                  <a:rPr lang="en-US" dirty="0">
                    <a:latin typeface="Times New Roman" pitchFamily="18" charset="0"/>
                    <a:cs typeface="Times New Roman" pitchFamily="18" charset="0"/>
                  </a:rPr>
                  <a:t>Frequency Domain Behavior of Magnetic Transmission Line parameters..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2" t="-2801" r="-23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23</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theory</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27</a:t>
            </a:fld>
            <a:endParaRPr lang="en-US"/>
          </a:p>
        </p:txBody>
      </p:sp>
      <p:pic>
        <p:nvPicPr>
          <p:cNvPr id="7" name="Picture 6"/>
          <p:cNvPicPr/>
          <p:nvPr/>
        </p:nvPicPr>
        <p:blipFill rotWithShape="1">
          <a:blip r:embed="rId3"/>
          <a:srcRect t="5813" b="9912"/>
          <a:stretch/>
        </p:blipFill>
        <p:spPr bwMode="auto">
          <a:xfrm>
            <a:off x="6421249" y="231070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 or </a:t>
                </a:r>
                <a:r>
                  <a:rPr lang="en-US" dirty="0" err="1" smtClean="0">
                    <a:latin typeface="Times New Roman" pitchFamily="18" charset="0"/>
                    <a:cs typeface="Times New Roman" pitchFamily="18" charset="0"/>
                  </a:rPr>
                  <a:t>Webers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32</a:t>
            </a:fld>
            <a:endParaRPr lang="en-US"/>
          </a:p>
        </p:txBody>
      </p:sp>
    </p:spTree>
    <p:extLst>
      <p:ext uri="{BB962C8B-B14F-4D97-AF65-F5344CB8AC3E}">
        <p14:creationId xmlns:p14="http://schemas.microsoft.com/office/powerpoint/2010/main" val="4532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33</a:t>
            </a:fld>
            <a:endParaRPr lang="en-US"/>
          </a:p>
        </p:txBody>
      </p:sp>
    </p:spTree>
    <p:extLst>
      <p:ext uri="{BB962C8B-B14F-4D97-AF65-F5344CB8AC3E}">
        <p14:creationId xmlns:p14="http://schemas.microsoft.com/office/powerpoint/2010/main" val="3988710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34</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Components in Transmission Line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2.4. Summary of Three Magnetic Circuit Models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75429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2.4. Comparison of Different 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9452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 Introduction to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838200" y="1825625"/>
                <a:ext cx="10515600" cy="4895850"/>
              </a:xfrm>
            </p:spPr>
            <p:txBody>
              <a:bodyPr>
                <a:normAutofit/>
              </a:bodyPr>
              <a:lstStyle/>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Magnetic </a:t>
                </a:r>
                <a:r>
                  <a:rPr lang="en-US" dirty="0">
                    <a:latin typeface="Times New Roman" panose="02020603050405020304" pitchFamily="18" charset="0"/>
                    <a:cs typeface="Times New Roman" panose="02020603050405020304" pitchFamily="18" charset="0"/>
                  </a:rPr>
                  <a:t>transmission lines </a:t>
                </a:r>
                <a:r>
                  <a:rPr lang="en-US" dirty="0" smtClean="0">
                    <a:latin typeface="Times New Roman" panose="02020603050405020304" pitchFamily="18" charset="0"/>
                    <a:cs typeface="Times New Roman" panose="02020603050405020304" pitchFamily="18" charset="0"/>
                  </a:rPr>
                  <a:t>employ magnetic </a:t>
                </a:r>
                <a:r>
                  <a:rPr lang="en-US" dirty="0">
                    <a:latin typeface="Times New Roman" panose="02020603050405020304" pitchFamily="18" charset="0"/>
                    <a:cs typeface="Times New Roman" panose="02020603050405020304" pitchFamily="18" charset="0"/>
                  </a:rPr>
                  <a:t>wires of high </a:t>
                </a:r>
                <a:r>
                  <a:rPr lang="en-US" dirty="0" smtClean="0">
                    <a:latin typeface="Times New Roman" panose="02020603050405020304" pitchFamily="18" charset="0"/>
                    <a:cs typeface="Times New Roman" panose="02020603050405020304" pitchFamily="18" charset="0"/>
                  </a:rPr>
                  <a:t>permeability for electromagnetic </a:t>
                </a:r>
                <a:r>
                  <a:rPr lang="en-US" dirty="0">
                    <a:latin typeface="Times New Roman" panose="02020603050405020304" pitchFamily="18" charset="0"/>
                    <a:cs typeface="Times New Roman" panose="02020603050405020304" pitchFamily="18" charset="0"/>
                  </a:rPr>
                  <a:t>energy </a:t>
                </a:r>
                <a:r>
                  <a:rPr lang="en-US" dirty="0" smtClean="0">
                    <a:latin typeface="Times New Roman" panose="02020603050405020304" pitchFamily="18" charset="0"/>
                    <a:cs typeface="Times New Roman" panose="02020603050405020304" pitchFamily="18" charset="0"/>
                  </a:rPr>
                  <a:t>guidance. </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Ferromagnetic </a:t>
                </a:r>
                <a:r>
                  <a:rPr lang="en-US" dirty="0" smtClean="0">
                    <a:latin typeface="Times New Roman" panose="02020603050405020304" pitchFamily="18" charset="0"/>
                    <a:cs typeface="Times New Roman" panose="02020603050405020304" pitchFamily="18" charset="0"/>
                  </a:rPr>
                  <a:t>(Iron,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ferrimagnetic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 materials can be used for making Magnetic Transmission Lines. 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838200" y="1825625"/>
                <a:ext cx="10515600" cy="4895850"/>
              </a:xfrm>
              <a:blipFill>
                <a:blip r:embed="rId2"/>
                <a:stretch>
                  <a:fillRect l="-1043" t="-2114" r="-162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099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Lattice</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MEEP</a:t>
            </a: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8182" cy="1325563"/>
          </a:xfrm>
        </p:spPr>
        <p:txBody>
          <a:bodyPr>
            <a:normAutofit/>
          </a:bodyPr>
          <a:lstStyle/>
          <a:p>
            <a:r>
              <a:rPr lang="en-US" dirty="0">
                <a:latin typeface="Times New Roman" pitchFamily="18" charset="0"/>
                <a:cs typeface="Times New Roman" pitchFamily="18" charset="0"/>
              </a:rPr>
              <a:t>3.2. MEEP: Fully Symmetric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Electricity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88835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 </a:t>
            </a: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explains the electrodynamic properties of metals by regarding conduction band electrons as non-interacting electron gas. </a:t>
            </a:r>
          </a:p>
          <a:p>
            <a:pPr marL="457200" indent="-457200">
              <a:buFont typeface="+mj-lt"/>
              <a:buAutoNum type="arabicPeriod"/>
            </a:pPr>
            <a:r>
              <a:rPr lang="en-US" sz="2400" dirty="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latin typeface="Times New Roman" pitchFamily="18" charset="0"/>
                    <a:cs typeface="Times New Roman" pitchFamily="18" charset="0"/>
                  </a:rPr>
                  <a:t>In Pockels and Kerr Non-linearity model (1875), </a:t>
                </a: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can be changed by the field intensity. </a:t>
                </a:r>
              </a:p>
              <a:p>
                <a:pPr marL="0" indent="0">
                  <a:buNone/>
                </a:pPr>
                <a:endParaRPr lang="en-US" b="1"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itchFamily="18" charset="0"/>
                    <a:cs typeface="Times New Roman" pitchFamily="18" charset="0"/>
                  </a:rPr>
                  <a:t> sum is the Pockels effect;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itchFamily="18" charset="0"/>
                    <a:cs typeface="Times New Roman" pitchFamily="18" charset="0"/>
                  </a:rPr>
                  <a:t> sum is the Kerr effect.</a:t>
                </a:r>
              </a:p>
              <a:p>
                <a:pPr marL="285750" indent="-285750"/>
                <a:r>
                  <a:rPr lang="en-US" dirty="0">
                    <a:latin typeface="Times New Roman" pitchFamily="18" charset="0"/>
                    <a:cs typeface="Times New Roman" pitchFamily="18" charset="0"/>
                  </a:rPr>
                  <a:t>Ferromagnetic materials are non-linear as their permeability varies with the strength of applied field intensity.</a:t>
                </a:r>
              </a:p>
              <a:p>
                <a:pPr marL="285750" indent="-285750"/>
                <a:r>
                  <a:rPr lang="en-US" dirty="0">
                    <a:latin typeface="Times New Roman" pitchFamily="18" charset="0"/>
                    <a:cs typeface="Times New Roman" pitchFamily="18" charset="0"/>
                  </a:rPr>
                  <a:t>At high magnetic field intensity, the material saturates, limiting further increase of Magnetic Flux. Hence, the susceptibility decreases rapidly.  </a:t>
                </a: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8" t="-2101" r="-1159" b="-9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05593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describes the precessional motion of saturated magnetic dipoles in a magnetic field.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describes the linear deviation of magnetization from its static equilibrium value. Precession occurs around this unit bias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a:latin typeface="Times New Roman" pitchFamily="18" charset="0"/>
                    <a:cs typeface="Times New Roman" pitchFamily="18" charset="0"/>
                  </a:rPr>
                  <a:t>For such anisotropic media, non-diagonal susceptibility tensor is used to </a:t>
                </a:r>
                <a:r>
                  <a:rPr lang="en-US">
                    <a:latin typeface="Times New Roman" pitchFamily="18" charset="0"/>
                    <a:cs typeface="Times New Roman" pitchFamily="18" charset="0"/>
                  </a:rPr>
                  <a:t>relate Magnetization </a:t>
                </a:r>
                <a:r>
                  <a:rPr lang="en-US" dirty="0">
                    <a:latin typeface="Times New Roman" pitchFamily="18" charset="0"/>
                    <a:cs typeface="Times New Roman" pitchFamily="18" charset="0"/>
                  </a:rPr>
                  <a:t>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rotWithShape="1">
                <a:blip r:embed="rId2"/>
                <a:stretch>
                  <a:fillRect l="-928" t="-2561" r="-3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Field Patterns and Green’s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latin typeface="Times New Roman" pitchFamily="18" charset="0"/>
                    <a:cs typeface="Times New Roman"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point current source </a:t>
                </a:r>
                <a14:m>
                  <m:oMath xmlns:m="http://schemas.openxmlformats.org/officeDocument/2006/math">
                    <m:r>
                      <a:rPr lang="en-US" b="0" i="1" smtClean="0">
                        <a:latin typeface="Cambria Math" panose="02040503050406030204" pitchFamily="18" charset="0"/>
                      </a:rPr>
                      <m:t>𝑗</m:t>
                    </m:r>
                  </m:oMath>
                </a14:m>
                <a:r>
                  <a:rPr lang="en-US" dirty="0">
                    <a:latin typeface="Times New Roman" pitchFamily="18" charset="0"/>
                    <a:cs typeface="Times New Roman" pitchFamily="18" charset="0"/>
                  </a:rPr>
                  <a:t> is placed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latin typeface="Times New Roman" pitchFamily="18" charset="0"/>
                    <a:cs typeface="Times New Roman" pitchFamily="18" charset="0"/>
                  </a:rPr>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A frequency domain solver is also provided for multidimensional Fourier transformation (1822) and 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14198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4. Simulation of Magnetic Transmission Lines</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16271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4.1. MEEP Simulation of Non-linear Dispersive, Gyromagnetic Magnetic 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constructed </a:t>
            </a:r>
            <a:r>
              <a:rPr lang="en-US" dirty="0" smtClean="0">
                <a:latin typeface="Times New Roman" pitchFamily="18" charset="0"/>
                <a:cs typeface="Times New Roman" pitchFamily="18" charset="0"/>
              </a:rPr>
              <a:t>using an inhomogeneous</a:t>
            </a:r>
            <a:r>
              <a:rPr lang="en-US" dirty="0">
                <a:latin typeface="Times New Roman" pitchFamily="18" charset="0"/>
                <a:cs typeface="Times New Roman" pitchFamily="18" charset="0"/>
              </a:rPr>
              <a:t>, dispersive, non-linear </a:t>
            </a:r>
            <a:r>
              <a:rPr lang="en-US" dirty="0" smtClean="0">
                <a:latin typeface="Times New Roman" pitchFamily="18" charset="0"/>
                <a:cs typeface="Times New Roman" pitchFamily="18" charset="0"/>
              </a:rPr>
              <a:t>ferromagnet.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determine 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MEEP Algorithm for simulating Magnetic Transmission Lines</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1458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492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69</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313900" y="2169994"/>
                <a:ext cx="6387152" cy="3656707"/>
              </a:xfrm>
              <a:prstGeom prst="rect">
                <a:avLst/>
              </a:prstGeom>
              <a:noFill/>
            </p:spPr>
            <p:txBody>
              <a:bodyPr wrap="square" rtlCol="0">
                <a:spAutoFit/>
              </a:bodyPr>
              <a:lstStyle/>
              <a:p>
                <a:r>
                  <a:rPr lang="en-US" sz="2400" dirty="0" smtClean="0">
                    <a:latin typeface="Times New Roman" pitchFamily="18" charset="0"/>
                    <a:cs typeface="Times New Roman" pitchFamily="18" charset="0"/>
                  </a:rPr>
                  <a:t>Magnetic Transmission Line was excited by a small Gaussian pulse to examine the Frequency Response. The Fields will be used to determine its intrinsic impedance, propagation constant, transverse impedance and longitudinal admittance.</a:t>
                </a:r>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den>
                          </m:f>
                        </m:e>
                      </m:ra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den>
                              </m:f>
                            </m:e>
                          </m:d>
                        </m:e>
                      </m:func>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e>
                      </m:ra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𝛽</m:t>
                      </m:r>
                    </m:oMath>
                  </m:oMathPara>
                </a14:m>
                <a:endParaRPr lang="en-US" dirty="0">
                  <a:latin typeface="Times New Roman" pitchFamily="18" charset="0"/>
                  <a:cs typeface="Times New Roman" pitchFamily="18" charset="0"/>
                </a:endParaRP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3900" y="2169994"/>
                <a:ext cx="6387152" cy="3656707"/>
              </a:xfrm>
              <a:prstGeom prst="rect">
                <a:avLst/>
              </a:prstGeom>
              <a:blipFill>
                <a:blip r:embed="rId2"/>
                <a:stretch>
                  <a:fillRect l="-1431" t="-1333" r="-1431"/>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918408" y="2389499"/>
            <a:ext cx="4889100" cy="2861769"/>
          </a:xfrm>
          <a:prstGeom prst="rect">
            <a:avLst/>
          </a:prstGeom>
          <a:ln>
            <a:solidFill>
              <a:schemeClr val="tx1"/>
            </a:solidFill>
          </a:ln>
        </p:spPr>
      </p:pic>
    </p:spTree>
    <p:extLst>
      <p:ext uri="{BB962C8B-B14F-4D97-AF65-F5344CB8AC3E}">
        <p14:creationId xmlns:p14="http://schemas.microsoft.com/office/powerpoint/2010/main" val="65860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Times New Roman" pitchFamily="18" charset="0"/>
                <a:cs typeface="Times New Roman" pitchFamily="18" charset="0"/>
              </a:rPr>
              <a:t>1.2. 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Simulation parameters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70</a:t>
            </a:fld>
            <a:endParaRPr lang="en-US">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001" y="2218163"/>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3" name="Rectangle 2"/>
              <p:cNvSpPr/>
              <p:nvPr/>
            </p:nvSpPr>
            <p:spPr>
              <a:xfrm>
                <a:off x="685800" y="1849438"/>
                <a:ext cx="5410200" cy="4875309"/>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1. Temporal and Spatial resolution</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b="0" i="1" smtClean="0">
                          <a:latin typeface="Cambria Math" panose="02040503050406030204" pitchFamily="18" charset="0"/>
                          <a:ea typeface="Cambria Math" panose="02040503050406030204" pitchFamily="18" charset="0"/>
                          <a:cs typeface="Times New Roman" panose="02020603050405020304" pitchFamily="18" charset="0"/>
                        </a:rPr>
                        <m:t>=83.3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𝑝𝑠</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latin typeface="Cambria Math" panose="02040503050406030204" pitchFamily="18" charset="0"/>
                          <a:ea typeface="Cambria Math" panose="02040503050406030204" pitchFamily="18" charset="0"/>
                          <a:cs typeface="Times New Roman" panose="02020603050405020304" pitchFamily="18" charset="0"/>
                        </a:rPr>
                        <m:t>=25</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smtClean="0">
                  <a:latin typeface="Times New Roman" panose="02020603050405020304" pitchFamily="18" charset="0"/>
                  <a:cs typeface="Times New Roman" panose="02020603050405020304" pitchFamily="18" charset="0"/>
                </a:endParaRPr>
              </a:p>
              <a:p>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 Ferromagnet </a:t>
                </a:r>
                <a:r>
                  <a:rPr lang="en-US" dirty="0" err="1" smtClean="0">
                    <a:latin typeface="Times New Roman" panose="02020603050405020304" pitchFamily="18" charset="0"/>
                    <a:cs typeface="Times New Roman" panose="02020603050405020304" pitchFamily="18" charset="0"/>
                  </a:rPr>
                  <a:t>Drude</a:t>
                </a:r>
                <a:r>
                  <a:rPr lang="en-US" dirty="0" smtClean="0">
                    <a:latin typeface="Times New Roman" panose="02020603050405020304" pitchFamily="18" charset="0"/>
                    <a:cs typeface="Times New Roman" panose="02020603050405020304" pitchFamily="18" charset="0"/>
                  </a:rPr>
                  <a:t>-Lorentzian Permeability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μ</m:t>
                          </m:r>
                        </m:e>
                        <m:sub>
                          <m:r>
                            <a:rPr lang="en-US" b="0" i="1" smtClean="0">
                              <a:latin typeface="Cambria Math" panose="02040503050406030204" pitchFamily="18" charset="0"/>
                            </a:rPr>
                            <m:t>𝑟</m:t>
                          </m:r>
                        </m:sub>
                      </m:sSub>
                      <m:d>
                        <m:dPr>
                          <m:ctrlPr>
                            <a:rPr lang="en-US" i="1">
                              <a:latin typeface="Cambria Math" panose="02040503050406030204" pitchFamily="18" charset="0"/>
                            </a:rPr>
                          </m:ctrlPr>
                        </m:dPr>
                        <m:e>
                          <m:r>
                            <m:rPr>
                              <m:sty m:val="p"/>
                            </m:rPr>
                            <a:rPr lang="en-US" b="0" i="0">
                              <a:latin typeface="Cambria Math" panose="02040503050406030204" pitchFamily="18" charset="0"/>
                            </a:rPr>
                            <m:t>ω</m:t>
                          </m:r>
                          <m:r>
                            <a:rPr lang="en-US" b="0" i="0">
                              <a:latin typeface="Cambria Math" panose="02040503050406030204" pitchFamily="18" charset="0"/>
                            </a:rPr>
                            <m:t>,</m:t>
                          </m:r>
                          <m:r>
                            <m:rPr>
                              <m:sty m:val="p"/>
                            </m:rPr>
                            <a:rPr lang="en-US" b="0" i="0">
                              <a:latin typeface="Cambria Math" panose="02040503050406030204" pitchFamily="18" charset="0"/>
                            </a:rPr>
                            <m:t>x</m:t>
                          </m:r>
                        </m:e>
                      </m:d>
                      <m:r>
                        <a:rPr lang="en-US" b="0" i="0">
                          <a:latin typeface="Cambria Math" panose="02040503050406030204" pitchFamily="18" charset="0"/>
                        </a:rPr>
                        <m:t>=</m:t>
                      </m:r>
                      <m:r>
                        <a:rPr lang="en-US" b="0" i="0" smtClean="0">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num>
                            <m:den>
                              <m:sSubSup>
                                <m:sSubSupPr>
                                  <m:ctrlPr>
                                    <a:rPr lang="en-US" i="1">
                                      <a:latin typeface="Cambria Math" panose="02040503050406030204" pitchFamily="18" charset="0"/>
                                    </a:rPr>
                                  </m:ctrlPr>
                                </m:sSubSupPr>
                                <m:e>
                                  <m:r>
                                    <m:rPr>
                                      <m:sty m:val="p"/>
                                    </m:rPr>
                                    <a:rPr lang="en-US" b="0" i="0">
                                      <a:latin typeface="Cambria Math" panose="02040503050406030204" pitchFamily="18" charset="0"/>
                                    </a:rPr>
                                    <m:t>ω</m:t>
                                  </m:r>
                                </m:e>
                                <m:sub>
                                  <m:r>
                                    <m:rPr>
                                      <m:sty m:val="p"/>
                                    </m:rPr>
                                    <a:rPr lang="en-US" b="0" i="0">
                                      <a:latin typeface="Cambria Math" panose="02040503050406030204" pitchFamily="18" charset="0"/>
                                    </a:rPr>
                                    <m:t>n</m:t>
                                  </m:r>
                                </m:sub>
                                <m:sup>
                                  <m:r>
                                    <a:rPr lang="en-US" b="0" i="0">
                                      <a:latin typeface="Cambria Math" panose="02040503050406030204" pitchFamily="18" charset="0"/>
                                    </a:rPr>
                                    <m:t>2</m:t>
                                  </m:r>
                                </m:sup>
                              </m:sSubSup>
                              <m:r>
                                <a:rPr lang="en-US" b="0" i="0">
                                  <a:latin typeface="Cambria Math" panose="02040503050406030204" pitchFamily="18" charset="0"/>
                                </a:rPr>
                                <m:t>−</m:t>
                              </m:r>
                              <m:sSup>
                                <m:sSupPr>
                                  <m:ctrlPr>
                                    <a:rPr lang="en-US" i="1">
                                      <a:latin typeface="Cambria Math" panose="02040503050406030204" pitchFamily="18" charset="0"/>
                                    </a:rPr>
                                  </m:ctrlPr>
                                </m:sSupPr>
                                <m:e>
                                  <m:r>
                                    <m:rPr>
                                      <m:sty m:val="p"/>
                                    </m:rPr>
                                    <a:rPr lang="en-US" b="0" i="0">
                                      <a:latin typeface="Cambria Math" panose="02040503050406030204" pitchFamily="18" charset="0"/>
                                    </a:rPr>
                                    <m:t>ω</m:t>
                                  </m:r>
                                </m:e>
                                <m:sup>
                                  <m:r>
                                    <a:rPr lang="en-US" b="0" i="0">
                                      <a:latin typeface="Cambria Math" panose="02040503050406030204" pitchFamily="18" charset="0"/>
                                    </a:rPr>
                                    <m:t>2</m:t>
                                  </m:r>
                                </m:sup>
                              </m:sSup>
                              <m:r>
                                <a:rPr lang="en-US" b="0" i="0">
                                  <a:latin typeface="Cambria Math" panose="02040503050406030204" pitchFamily="18" charset="0"/>
                                </a:rPr>
                                <m:t>+</m:t>
                              </m:r>
                              <m:r>
                                <m:rPr>
                                  <m:sty m:val="p"/>
                                </m:rPr>
                                <a:rPr lang="en-US" b="0" i="0">
                                  <a:latin typeface="Cambria Math" panose="02040503050406030204" pitchFamily="18" charset="0"/>
                                </a:rPr>
                                <m:t>jω</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den>
                          </m:f>
                        </m:e>
                      </m:d>
                    </m:oMath>
                  </m:oMathPara>
                </a14:m>
                <a:endParaRPr lang="en-US"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sSub>
                        <m:sSubPr>
                          <m:ctrlPr>
                            <a:rPr lang="en-US" i="1">
                              <a:latin typeface="Cambria Math" panose="02040503050406030204" pitchFamily="18" charset="0"/>
                            </a:rPr>
                          </m:ctrlPr>
                        </m:sSubPr>
                        <m:e>
                          <m:r>
                            <m:rPr>
                              <m:sty m:val="p"/>
                            </m:rPr>
                            <a:rPr lang="en-US" b="0" i="0">
                              <a:latin typeface="Cambria Math" panose="02040503050406030204" pitchFamily="18" charset="0"/>
                            </a:rPr>
                            <m:t>σ</m:t>
                          </m:r>
                        </m:e>
                        <m:sub>
                          <m:r>
                            <m:rPr>
                              <m:sty m:val="p"/>
                            </m:rPr>
                            <a:rPr lang="en-US" b="0" i="0">
                              <a:latin typeface="Cambria Math" panose="02040503050406030204" pitchFamily="18" charset="0"/>
                            </a:rPr>
                            <m:t>n</m:t>
                          </m:r>
                        </m:sub>
                      </m:sSub>
                      <m:r>
                        <a:rPr lang="en-US" b="0" i="0" smtClean="0">
                          <a:latin typeface="Cambria Math"/>
                        </a:rPr>
                        <m:t>=10,</m:t>
                      </m:r>
                      <m:sSub>
                        <m:sSubPr>
                          <m:ctrlPr>
                            <a:rPr lang="en-US" i="1">
                              <a:latin typeface="Cambria Math" panose="02040503050406030204" pitchFamily="18" charset="0"/>
                            </a:rPr>
                          </m:ctrlPr>
                        </m:sSubPr>
                        <m:e>
                          <m:r>
                            <m:rPr>
                              <m:sty m:val="p"/>
                            </m:rPr>
                            <a:rPr lang="en-US" b="0" i="0">
                              <a:latin typeface="Cambria Math" panose="02040503050406030204" pitchFamily="18" charset="0"/>
                            </a:rPr>
                            <m:t>γ</m:t>
                          </m:r>
                        </m:e>
                        <m:sub>
                          <m:r>
                            <m:rPr>
                              <m:sty m:val="p"/>
                            </m:rPr>
                            <a:rPr lang="en-US" b="0" i="0">
                              <a:latin typeface="Cambria Math" panose="02040503050406030204" pitchFamily="18" charset="0"/>
                            </a:rPr>
                            <m:t>n</m:t>
                          </m:r>
                        </m:sub>
                      </m:sSub>
                      <m:r>
                        <a:rPr lang="en-US" b="0" i="0" smtClean="0">
                          <a:latin typeface="Cambria Math"/>
                        </a:rPr>
                        <m:t>=0.01, </m:t>
                      </m:r>
                      <m:sSub>
                        <m:sSubPr>
                          <m:ctrlPr>
                            <a:rPr lang="en-US" i="1" smtClean="0">
                              <a:latin typeface="Cambria Math" panose="02040503050406030204" pitchFamily="18" charset="0"/>
                            </a:rPr>
                          </m:ctrlPr>
                        </m:sSubPr>
                        <m:e>
                          <m:r>
                            <m:rPr>
                              <m:sty m:val="p"/>
                            </m:rPr>
                            <a:rPr lang="en-US" b="0" i="0" smtClean="0">
                              <a:latin typeface="Cambria Math"/>
                              <a:ea typeface="Cambria Math"/>
                            </a:rPr>
                            <m:t>ω</m:t>
                          </m:r>
                        </m:e>
                        <m:sub>
                          <m:r>
                            <m:rPr>
                              <m:sty m:val="p"/>
                            </m:rPr>
                            <a:rPr lang="en-US" b="0" i="0" smtClean="0">
                              <a:latin typeface="Cambria Math"/>
                            </a:rPr>
                            <m:t>n</m:t>
                          </m:r>
                        </m:sub>
                      </m:sSub>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 Ferromagnet Permittivity</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ε</m:t>
                      </m:r>
                      <m:r>
                        <a:rPr lang="en-US" b="0" i="0" smtClean="0">
                          <a:latin typeface="Cambria Math"/>
                        </a:rPr>
                        <m:t>=1</m:t>
                      </m:r>
                    </m:oMath>
                  </m:oMathPara>
                </a14:m>
                <a:endParaRPr lang="en-US" dirty="0" smtClean="0">
                  <a:latin typeface="Times New Roman" panose="02020603050405020304" pitchFamily="18" charset="0"/>
                  <a:cs typeface="Times New Roman" panose="02020603050405020304" pitchFamily="18" charset="0"/>
                </a:endParaRPr>
              </a:p>
              <a:p>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rPr>
                  <a:t>4. Total simulation time</a:t>
                </a:r>
              </a:p>
              <a:p>
                <a:pPr algn="ctr"/>
                <a:r>
                  <a:rPr lang="en-US" b="0" dirty="0" smtClean="0">
                    <a:latin typeface="Times New Roman" panose="02020603050405020304" pitchFamily="18" charset="0"/>
                  </a:rPr>
                  <a:t>T=83.3 </a:t>
                </a:r>
                <a14:m>
                  <m:oMath xmlns:m="http://schemas.openxmlformats.org/officeDocument/2006/math">
                    <m:r>
                      <m:rPr>
                        <m:sty m:val="p"/>
                      </m:rPr>
                      <a:rPr lang="en-US" b="0" i="0" smtClean="0">
                        <a:latin typeface="Cambria Math" panose="02040503050406030204" pitchFamily="18" charset="0"/>
                      </a:rPr>
                      <m:t>n</m:t>
                    </m:r>
                  </m:oMath>
                </a14:m>
                <a:r>
                  <a:rPr lang="en-US" b="0" dirty="0" smtClean="0">
                    <a:latin typeface="Times New Roman" panose="02020603050405020304" pitchFamily="18" charset="0"/>
                  </a:rPr>
                  <a:t>s = 1000 steps </a:t>
                </a:r>
              </a:p>
              <a:p>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685800" y="1849438"/>
                <a:ext cx="5410200" cy="4875309"/>
              </a:xfrm>
              <a:prstGeom prst="rect">
                <a:avLst/>
              </a:prstGeom>
              <a:blipFill>
                <a:blip r:embed="rId3"/>
                <a:stretch>
                  <a:fillRect l="-1015" t="-625"/>
                </a:stretch>
              </a:blipFill>
            </p:spPr>
            <p:txBody>
              <a:bodyPr/>
              <a:lstStyle/>
              <a:p>
                <a:r>
                  <a:rPr lang="en-US">
                    <a:noFill/>
                  </a:rPr>
                  <a:t> </a:t>
                </a:r>
              </a:p>
            </p:txBody>
          </p:sp>
        </mc:Fallback>
      </mc:AlternateContent>
    </p:spTree>
    <p:extLst>
      <p:ext uri="{BB962C8B-B14F-4D97-AF65-F5344CB8AC3E}">
        <p14:creationId xmlns:p14="http://schemas.microsoft.com/office/powerpoint/2010/main" val="1003113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Primary winding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5194300" cy="4351338"/>
          </a:xfrm>
        </p:spPr>
        <p:txBody>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evolution of the real and imaginary part of the transverse magnetic field is shown in the figure.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71</a:t>
            </a:fld>
            <a:endParaRPr lang="en-US"/>
          </a:p>
        </p:txBody>
      </p:sp>
      <p:pic>
        <p:nvPicPr>
          <p:cNvPr id="7" name="Picture 6"/>
          <p:cNvPicPr>
            <a:picLocks noChangeAspect="1"/>
          </p:cNvPicPr>
          <p:nvPr/>
        </p:nvPicPr>
        <p:blipFill>
          <a:blip r:embed="rId2"/>
          <a:stretch>
            <a:fillRect/>
          </a:stretch>
        </p:blipFill>
        <p:spPr>
          <a:xfrm>
            <a:off x="6530126" y="2087059"/>
            <a:ext cx="5100747" cy="3828469"/>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Longitudinal 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6033189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Transverse 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Fourier Transform of Magnetic Field</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p:sp>
        <p:nvSpPr>
          <p:cNvPr id="3" name="TextBox 2"/>
          <p:cNvSpPr txBox="1"/>
          <p:nvPr/>
        </p:nvSpPr>
        <p:spPr>
          <a:xfrm>
            <a:off x="838200" y="2392303"/>
            <a:ext cx="4804954" cy="2677656"/>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A small Gaussian soft electric current pulse was applied in the primary winding. The Fourier Transform of the transverse Magnetic Field is shown below for the range of 0 - 1 GHz.</a:t>
            </a:r>
            <a:endParaRPr lang="en-US" sz="28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5973850" y="2372420"/>
            <a:ext cx="5273500" cy="3182813"/>
          </a:xfrm>
          <a:prstGeom prst="rect">
            <a:avLst/>
          </a:prstGeom>
        </p:spPr>
      </p:pic>
    </p:spTree>
    <p:extLst>
      <p:ext uri="{BB962C8B-B14F-4D97-AF65-F5344CB8AC3E}">
        <p14:creationId xmlns:p14="http://schemas.microsoft.com/office/powerpoint/2010/main" val="569675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xmlns:a14="http://schemas.microsoft.com/office/drawing/2010/main">
        <mc:Choice Requires="a14">
          <p:sp>
            <p:nvSpPr>
              <p:cNvPr id="9" name="Rectangle 8"/>
              <p:cNvSpPr/>
              <p:nvPr/>
            </p:nvSpPr>
            <p:spPr>
              <a:xfrm>
                <a:off x="863600" y="1741927"/>
                <a:ext cx="11023600" cy="1000210"/>
              </a:xfrm>
              <a:prstGeom prst="rect">
                <a:avLst/>
              </a:prstGeom>
            </p:spPr>
            <p:txBody>
              <a:bodyPr wrap="square">
                <a:spAutoFit/>
              </a:bodyPr>
              <a:lstStyle/>
              <a:p>
                <a:pPr marL="285750" indent="-285750">
                  <a:buFont typeface="Arial" pitchFamily="34" charset="0"/>
                  <a:buChar char="•"/>
                </a:pPr>
                <a:r>
                  <a:rPr lang="en-US" dirty="0" smtClean="0">
                    <a:latin typeface="Cambria Math" panose="02040503050406030204" pitchFamily="18" charset="0"/>
                  </a:rPr>
                  <a:t>The propagation constant is given by</a:t>
                </a:r>
              </a:p>
              <a:p>
                <a:pPr/>
                <a14:m>
                  <m:oMathPara xmlns:m="http://schemas.openxmlformats.org/officeDocument/2006/math">
                    <m:oMathParaPr>
                      <m:jc m:val="center"/>
                    </m:oMathParaPr>
                    <m:oMath xmlns:m="http://schemas.openxmlformats.org/officeDocument/2006/math">
                      <m:r>
                        <m:rPr>
                          <m:sty m:val="p"/>
                        </m:rPr>
                        <a:rPr lang="en-US" smtClean="0">
                          <a:latin typeface="Cambria Math" panose="02040503050406030204" pitchFamily="18" charset="0"/>
                        </a:rPr>
                        <m:t>γ</m:t>
                      </m:r>
                      <m:d>
                        <m:dPr>
                          <m:ctrlPr>
                            <a:rPr lang="en-US" i="1">
                              <a:latin typeface="Cambria Math" panose="02040503050406030204" pitchFamily="18" charset="0"/>
                            </a:rPr>
                          </m:ctrlPr>
                        </m:dPr>
                        <m:e>
                          <m:r>
                            <m:rPr>
                              <m:sty m:val="p"/>
                            </m:rPr>
                            <a:rPr lang="en-US">
                              <a:latin typeface="Cambria Math" panose="02040503050406030204" pitchFamily="18" charset="0"/>
                            </a:rPr>
                            <m:t>jω</m:t>
                          </m:r>
                        </m:e>
                      </m:d>
                      <m:r>
                        <a:rPr lang="en-US"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panose="02040503050406030204" pitchFamily="18" charset="0"/>
                            </a:rPr>
                            <m:t>𝐿</m:t>
                          </m:r>
                        </m:den>
                      </m:f>
                      <m:r>
                        <a:rPr lang="en-US" b="0" i="1" smtClean="0">
                          <a:latin typeface="Cambria Math"/>
                        </a:rPr>
                        <m:t>𝑙𝑛</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num>
                            <m:den>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𝑥</m:t>
                                  </m:r>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m:rPr>
                                      <m:sty m:val="p"/>
                                    </m:rPr>
                                    <a:rPr lang="en-US">
                                      <a:latin typeface="Cambria Math" panose="02040503050406030204" pitchFamily="18" charset="0"/>
                                    </a:rPr>
                                    <m:t>jω</m:t>
                                  </m:r>
                                </m:e>
                              </m:d>
                            </m:den>
                          </m:f>
                        </m:e>
                      </m:d>
                      <m:r>
                        <a:rPr lang="en-US" b="0" i="1" smtClean="0">
                          <a:latin typeface="Cambria Math"/>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m:rPr>
                                  <m:sty m:val="p"/>
                                </m:rPr>
                                <a:rPr lang="en-US">
                                  <a:latin typeface="Cambria Math" panose="02040503050406030204" pitchFamily="18" charset="0"/>
                                </a:rPr>
                                <m:t>jωμ</m:t>
                              </m:r>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m:rPr>
                                      <m:sty m:val="p"/>
                                    </m:rPr>
                                    <a:rPr lang="en-US">
                                      <a:latin typeface="Cambria Math" panose="02040503050406030204" pitchFamily="18" charset="0"/>
                                    </a:rPr>
                                    <m:t>e</m:t>
                                  </m:r>
                                </m:sub>
                              </m:sSub>
                              <m:r>
                                <a:rPr lang="en-US">
                                  <a:latin typeface="Cambria Math" panose="02040503050406030204" pitchFamily="18" charset="0"/>
                                </a:rPr>
                                <m:t>+</m:t>
                              </m:r>
                              <m:r>
                                <m:rPr>
                                  <m:sty m:val="p"/>
                                </m:rPr>
                                <a:rPr lang="en-US">
                                  <a:latin typeface="Cambria Math" panose="02040503050406030204" pitchFamily="18" charset="0"/>
                                </a:rPr>
                                <m:t>jωε</m:t>
                              </m:r>
                            </m:e>
                          </m:d>
                        </m:e>
                      </m:rad>
                      <m: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𝑇</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𝐿</m:t>
                              </m:r>
                            </m:sub>
                          </m:sSub>
                        </m:e>
                      </m:rad>
                      <m:r>
                        <a:rPr lang="en-US" b="0" i="0" smtClean="0">
                          <a:latin typeface="Cambria Math"/>
                        </a:rPr>
                        <m:t>=</m:t>
                      </m:r>
                      <m:r>
                        <m:rPr>
                          <m:sty m:val="p"/>
                        </m:rPr>
                        <a:rPr lang="en-US">
                          <a:latin typeface="Cambria Math" panose="02040503050406030204" pitchFamily="18" charset="0"/>
                        </a:rPr>
                        <m:t>α</m:t>
                      </m:r>
                      <m:r>
                        <a:rPr lang="en-US">
                          <a:latin typeface="Cambria Math" panose="02040503050406030204" pitchFamily="18" charset="0"/>
                        </a:rPr>
                        <m:t>+</m:t>
                      </m:r>
                      <m:r>
                        <m:rPr>
                          <m:sty m:val="p"/>
                        </m:rPr>
                        <a:rPr lang="en-US">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63600" y="1741927"/>
                <a:ext cx="11023600" cy="1000210"/>
              </a:xfrm>
              <a:prstGeom prst="rect">
                <a:avLst/>
              </a:prstGeom>
              <a:blipFill>
                <a:blip r:embed="rId2"/>
                <a:stretch>
                  <a:fillRect l="-387" t="-4268"/>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33170" y="2957835"/>
            <a:ext cx="5273500" cy="3182813"/>
          </a:xfrm>
          <a:prstGeom prst="rect">
            <a:avLst/>
          </a:prstGeom>
        </p:spPr>
      </p:pic>
      <p:pic>
        <p:nvPicPr>
          <p:cNvPr id="7" name="Picture 6"/>
          <p:cNvPicPr>
            <a:picLocks noChangeAspect="1"/>
          </p:cNvPicPr>
          <p:nvPr/>
        </p:nvPicPr>
        <p:blipFill>
          <a:blip r:embed="rId4"/>
          <a:stretch>
            <a:fillRect/>
          </a:stretch>
        </p:blipFill>
        <p:spPr>
          <a:xfrm>
            <a:off x="6080300" y="2957834"/>
            <a:ext cx="5273500" cy="3182813"/>
          </a:xfrm>
          <a:prstGeom prst="rect">
            <a:avLst/>
          </a:prstGeom>
        </p:spPr>
      </p:pic>
    </p:spTree>
    <p:extLst>
      <p:ext uri="{BB962C8B-B14F-4D97-AF65-F5344CB8AC3E}">
        <p14:creationId xmlns:p14="http://schemas.microsoft.com/office/powerpoint/2010/main" val="181883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77</a:t>
            </a:fld>
            <a:endParaRPr lang="en-US"/>
          </a:p>
        </p:txBody>
      </p:sp>
      <mc:AlternateContent xmlns:mc="http://schemas.openxmlformats.org/markup-compatibility/2006" xmlns:a14="http://schemas.microsoft.com/office/drawing/2010/main">
        <mc:Choice Requires="a14">
          <p:sp>
            <p:nvSpPr>
              <p:cNvPr id="6" name="Rectangle 5"/>
              <p:cNvSpPr/>
              <p:nvPr/>
            </p:nvSpPr>
            <p:spPr>
              <a:xfrm>
                <a:off x="381000" y="2247102"/>
                <a:ext cx="6242050" cy="1957011"/>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81000" y="2247102"/>
                <a:ext cx="6242050" cy="1957011"/>
              </a:xfrm>
              <a:prstGeom prst="rect">
                <a:avLst/>
              </a:prstGeom>
              <a:blipFill>
                <a:blip r:embed="rId3"/>
                <a:stretch>
                  <a:fillRect l="-1369" t="-2492" r="-1466" b="-6231"/>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6623050" y="2251518"/>
            <a:ext cx="5273500" cy="3182813"/>
          </a:xfrm>
          <a:prstGeom prst="rect">
            <a:avLst/>
          </a:prstGeom>
        </p:spPr>
      </p:pic>
    </p:spTree>
    <p:extLst>
      <p:ext uri="{BB962C8B-B14F-4D97-AF65-F5344CB8AC3E}">
        <p14:creationId xmlns:p14="http://schemas.microsoft.com/office/powerpoint/2010/main" val="117943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4.1. Longitudinal Admittance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78</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7891" y="1373555"/>
                <a:ext cx="10298709" cy="140916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is given by</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7891" y="1373555"/>
                <a:ext cx="10298709" cy="1409168"/>
              </a:xfrm>
              <a:prstGeom prst="rect">
                <a:avLst/>
              </a:prstGeom>
              <a:blipFill>
                <a:blip r:embed="rId2"/>
                <a:stretch>
                  <a:fillRect l="-769" t="-346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97891" y="3173535"/>
            <a:ext cx="5273500" cy="3182813"/>
          </a:xfrm>
          <a:prstGeom prst="rect">
            <a:avLst/>
          </a:prstGeom>
        </p:spPr>
      </p:pic>
      <p:pic>
        <p:nvPicPr>
          <p:cNvPr id="8" name="Picture 7"/>
          <p:cNvPicPr>
            <a:picLocks noChangeAspect="1"/>
          </p:cNvPicPr>
          <p:nvPr/>
        </p:nvPicPr>
        <p:blipFill>
          <a:blip r:embed="rId4"/>
          <a:stretch>
            <a:fillRect/>
          </a:stretch>
        </p:blipFill>
        <p:spPr>
          <a:xfrm>
            <a:off x="6280828" y="3173536"/>
            <a:ext cx="5273500" cy="3182813"/>
          </a:xfrm>
          <a:prstGeom prst="rect">
            <a:avLst/>
          </a:prstGeom>
        </p:spPr>
      </p:pic>
    </p:spTree>
    <p:extLst>
      <p:ext uri="{BB962C8B-B14F-4D97-AF65-F5344CB8AC3E}">
        <p14:creationId xmlns:p14="http://schemas.microsoft.com/office/powerpoint/2010/main" val="2860034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4.1. Transverse Impedance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79</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6" y="1707844"/>
                <a:ext cx="10697754" cy="908903"/>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is given by</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6" y="1707844"/>
                <a:ext cx="10697754" cy="908903"/>
              </a:xfrm>
              <a:prstGeom prst="rect">
                <a:avLst/>
              </a:prstGeom>
              <a:blipFill>
                <a:blip r:embed="rId2"/>
                <a:stretch>
                  <a:fillRect l="-741" t="-5369"/>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467855" y="3013249"/>
            <a:ext cx="5273500" cy="3182813"/>
          </a:xfrm>
          <a:prstGeom prst="rect">
            <a:avLst/>
          </a:prstGeom>
        </p:spPr>
      </p:pic>
      <p:pic>
        <p:nvPicPr>
          <p:cNvPr id="7" name="Picture 6"/>
          <p:cNvPicPr>
            <a:picLocks noChangeAspect="1"/>
          </p:cNvPicPr>
          <p:nvPr/>
        </p:nvPicPr>
        <p:blipFill>
          <a:blip r:embed="rId4"/>
          <a:stretch>
            <a:fillRect/>
          </a:stretch>
        </p:blipFill>
        <p:spPr>
          <a:xfrm>
            <a:off x="6264370" y="2895142"/>
            <a:ext cx="5228038" cy="3182813"/>
          </a:xfrm>
          <a:prstGeom prst="rect">
            <a:avLst/>
          </a:prstGeom>
        </p:spPr>
      </p:pic>
    </p:spTree>
    <p:extLst>
      <p:ext uri="{BB962C8B-B14F-4D97-AF65-F5344CB8AC3E}">
        <p14:creationId xmlns:p14="http://schemas.microsoft.com/office/powerpoint/2010/main" val="775517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425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81</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442023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4912644"/>
              </p:ext>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82</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1671885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83</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a:t>
            </a:r>
            <a:r>
              <a:rPr lang="en-US" sz="2400" dirty="0" smtClean="0">
                <a:latin typeface="Times New Roman" pitchFamily="18" charset="0"/>
                <a:cs typeface="Times New Roman" pitchFamily="18" charset="0"/>
              </a:rPr>
              <a:t>Poynting </a:t>
            </a:r>
            <a:r>
              <a:rPr lang="en-US" sz="2400" dirty="0" smtClean="0">
                <a:latin typeface="Times New Roman" pitchFamily="18" charset="0"/>
                <a:cs typeface="Times New Roman" pitchFamily="18" charset="0"/>
              </a:rPr>
              <a:t>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11979" y="2364098"/>
            <a:ext cx="5452174" cy="3122301"/>
          </a:xfrm>
          <a:prstGeom prst="rect">
            <a:avLst/>
          </a:prstGeom>
          <a:ln>
            <a:solidFill>
              <a:schemeClr val="tx1"/>
            </a:solidFill>
          </a:ln>
        </p:spPr>
      </p:pic>
    </p:spTree>
    <p:extLst>
      <p:ext uri="{BB962C8B-B14F-4D97-AF65-F5344CB8AC3E}">
        <p14:creationId xmlns:p14="http://schemas.microsoft.com/office/powerpoint/2010/main" val="37121444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84</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3986759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Insertion Loss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85</a:t>
            </a:fld>
            <a:endParaRPr lang="en-US">
              <a:latin typeface="Times New Roman" pitchFamily="18" charset="0"/>
              <a:cs typeface="Times New Roman" pitchFamily="18" charset="0"/>
            </a:endParaRPr>
          </a:p>
        </p:txBody>
      </p:sp>
      <p:sp>
        <p:nvSpPr>
          <p:cNvPr id="7" name="TextBox 6"/>
          <p:cNvSpPr txBox="1"/>
          <p:nvPr/>
        </p:nvSpPr>
        <p:spPr>
          <a:xfrm>
            <a:off x="818866" y="1774209"/>
            <a:ext cx="5264434" cy="4893647"/>
          </a:xfrm>
          <a:prstGeom prst="rect">
            <a:avLst/>
          </a:prstGeom>
          <a:noFill/>
        </p:spPr>
        <p:txBody>
          <a:bodyPr wrap="square" rtlCol="0">
            <a:spAutoFit/>
          </a:bodyPr>
          <a:lstStyle/>
          <a:p>
            <a:pPr marL="342900" indent="-342900" algn="just">
              <a:buFont typeface="+mj-lt"/>
              <a:buAutoNum type="arabicPeriod"/>
            </a:pPr>
            <a:r>
              <a:rPr lang="en-US" sz="2400" dirty="0">
                <a:latin typeface="Times New Roman" pitchFamily="18" charset="0"/>
                <a:cs typeface="Times New Roman" pitchFamily="18" charset="0"/>
              </a:rPr>
              <a:t>The low frequency droop below 200 MHz is attributed to the diminishing shunt magnetizing reactance and high series capacitive reactance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The mid-band insertion loss is attributed to loss across the magnetic conductance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Above 7</a:t>
            </a:r>
            <a:r>
              <a:rPr lang="en-US" sz="2400" dirty="0" smtClean="0">
                <a:latin typeface="Times New Roman" pitchFamily="18" charset="0"/>
                <a:cs typeface="Times New Roman" pitchFamily="18" charset="0"/>
              </a:rPr>
              <a:t>00 </a:t>
            </a:r>
            <a:r>
              <a:rPr lang="en-US" sz="2400" dirty="0">
                <a:latin typeface="Times New Roman" pitchFamily="18" charset="0"/>
                <a:cs typeface="Times New Roman" pitchFamily="18" charset="0"/>
              </a:rPr>
              <a:t>MHz, the attenuation constant increases, the magnetic reluctance increases, the permeability decreases and the shunt magnetic reactance drops. Hence magnetic losses increase as well. </a:t>
            </a:r>
          </a:p>
        </p:txBody>
      </p:sp>
      <p:pic>
        <p:nvPicPr>
          <p:cNvPr id="6" name="Picture 5"/>
          <p:cNvPicPr>
            <a:picLocks noChangeAspect="1"/>
          </p:cNvPicPr>
          <p:nvPr/>
        </p:nvPicPr>
        <p:blipFill>
          <a:blip r:embed="rId2"/>
          <a:stretch>
            <a:fillRect/>
          </a:stretch>
        </p:blipFill>
        <p:spPr>
          <a:xfrm>
            <a:off x="6564815" y="2072725"/>
            <a:ext cx="5228038" cy="3182813"/>
          </a:xfrm>
          <a:prstGeom prst="rect">
            <a:avLst/>
          </a:prstGeom>
        </p:spPr>
      </p:pic>
    </p:spTree>
    <p:extLst>
      <p:ext uri="{BB962C8B-B14F-4D97-AF65-F5344CB8AC3E}">
        <p14:creationId xmlns:p14="http://schemas.microsoft.com/office/powerpoint/2010/main" val="24060996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4.2. </a:t>
            </a:r>
            <a:r>
              <a:rPr lang="en-US" dirty="0">
                <a:latin typeface="Times New Roman" pitchFamily="18" charset="0"/>
                <a:cs typeface="Times New Roman" pitchFamily="18" charset="0"/>
              </a:rPr>
              <a:t>Limitations of MEEP simulator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The MEEP simulator can not be used to model the following magnetic effects:</a:t>
            </a:r>
          </a:p>
          <a:p>
            <a:pPr marL="514350" indent="-514350">
              <a:buAutoNum type="arabicPeriod"/>
            </a:pPr>
            <a:r>
              <a:rPr lang="en-US" dirty="0">
                <a:latin typeface="Times New Roman" pitchFamily="18" charset="0"/>
                <a:cs typeface="Times New Roman" pitchFamily="18" charset="0"/>
              </a:rPr>
              <a:t>Magnetostriction</a:t>
            </a:r>
          </a:p>
          <a:p>
            <a:pPr marL="514350" indent="-514350">
              <a:buAutoNum type="arabicPeriod"/>
            </a:pPr>
            <a:r>
              <a:rPr lang="en-US" dirty="0" err="1">
                <a:latin typeface="Times New Roman" pitchFamily="18" charset="0"/>
                <a:cs typeface="Times New Roman" pitchFamily="18" charset="0"/>
              </a:rPr>
              <a:t>Accoustic</a:t>
            </a:r>
            <a:r>
              <a:rPr lang="en-US" dirty="0">
                <a:latin typeface="Times New Roman" pitchFamily="18" charset="0"/>
                <a:cs typeface="Times New Roman" pitchFamily="18" charset="0"/>
              </a:rPr>
              <a:t> effects</a:t>
            </a:r>
          </a:p>
          <a:p>
            <a:pPr marL="514350" indent="-514350">
              <a:buAutoNum type="arabicPeriod"/>
            </a:pPr>
            <a:r>
              <a:rPr lang="en-US" dirty="0">
                <a:latin typeface="Times New Roman" pitchFamily="18" charset="0"/>
                <a:cs typeface="Times New Roman" pitchFamily="18" charset="0"/>
              </a:rPr>
              <a:t>Relativistic Effects</a:t>
            </a:r>
          </a:p>
          <a:p>
            <a:pPr marL="514350" indent="-514350">
              <a:buAutoNum type="arabicPeriod"/>
            </a:pPr>
            <a:r>
              <a:rPr lang="en-US" dirty="0" err="1">
                <a:latin typeface="Times New Roman" pitchFamily="18" charset="0"/>
                <a:cs typeface="Times New Roman" pitchFamily="18" charset="0"/>
              </a:rPr>
              <a:t>Magnetohydrodynamics</a:t>
            </a:r>
            <a:endParaRPr lang="en-US" dirty="0">
              <a:latin typeface="Times New Roman" pitchFamily="18" charset="0"/>
              <a:cs typeface="Times New Roman" pitchFamily="18" charset="0"/>
            </a:endParaRPr>
          </a:p>
          <a:p>
            <a:pPr marL="514350" indent="-514350">
              <a:buAutoNum type="arabicPeriod"/>
            </a:pPr>
            <a:r>
              <a:rPr lang="en-US" dirty="0" err="1">
                <a:latin typeface="Times New Roman" pitchFamily="18" charset="0"/>
                <a:cs typeface="Times New Roman" pitchFamily="18" charset="0"/>
              </a:rPr>
              <a:t>Gravitomagnetism</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a:latin typeface="Times New Roman" panose="02020603050405020304" pitchFamily="18" charset="0"/>
                <a:cs typeface="Times New Roman" panose="02020603050405020304" pitchFamily="18" charset="0"/>
              </a:rPr>
              <a:t>5. 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87</a:t>
            </a:fld>
            <a:endParaRPr lang="en-US"/>
          </a:p>
        </p:txBody>
      </p:sp>
    </p:spTree>
    <p:extLst>
      <p:ext uri="{BB962C8B-B14F-4D97-AF65-F5344CB8AC3E}">
        <p14:creationId xmlns:p14="http://schemas.microsoft.com/office/powerpoint/2010/main" val="1359122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 Summary</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a:t>
            </a:r>
            <a:r>
              <a:rPr lang="en-US" dirty="0" smtClean="0">
                <a:latin typeface="Times New Roman" panose="02020603050405020304" pitchFamily="18" charset="0"/>
                <a:cs typeface="Times New Roman" pitchFamily="18" charset="0"/>
              </a:rPr>
              <a:t>. 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a:t>
            </a:r>
            <a:r>
              <a:rPr lang="en-US" dirty="0" smtClean="0">
                <a:latin typeface="Times New Roman" panose="02020603050405020304" pitchFamily="18" charset="0"/>
                <a:cs typeface="Times New Roman" pitchFamily="18" charset="0"/>
              </a:rPr>
              <a:t>. 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 </a:t>
            </a:r>
            <a:r>
              <a:rPr lang="en-US" dirty="0">
                <a:latin typeface="Times New Roman" pitchFamily="18" charset="0"/>
                <a:cs typeface="Times New Roman" pitchFamily="18" charset="0"/>
              </a:rPr>
              <a:t>m i.e. </a:t>
            </a:r>
            <a:r>
              <a:rPr lang="en-US" smtClean="0">
                <a:latin typeface="Times New Roman" pitchFamily="18" charset="0"/>
                <a:cs typeface="Times New Roman" pitchFamily="18" charset="0"/>
              </a:rPr>
              <a:t>0.01</a:t>
            </a:r>
            <a:r>
              <a:rPr lang="el-GR"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MHz) </a:t>
            </a:r>
            <a:r>
              <a:rPr lang="en-US" dirty="0">
                <a:latin typeface="Times New Roman" pitchFamily="18" charset="0"/>
                <a:cs typeface="Times New Roman" pitchFamily="18" charset="0"/>
              </a:rPr>
              <a:t>gyromagnetic, nonlinear, 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88</a:t>
            </a:fld>
            <a:endParaRPr lang="en-US"/>
          </a:p>
        </p:txBody>
      </p:sp>
    </p:spTree>
    <p:extLst>
      <p:ext uri="{BB962C8B-B14F-4D97-AF65-F5344CB8AC3E}">
        <p14:creationId xmlns:p14="http://schemas.microsoft.com/office/powerpoint/2010/main" val="1542393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Summary</a:t>
            </a: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a:latin typeface="Times New Roman" pitchFamily="18" charset="0"/>
                <a:cs typeface="Times New Roman" pitchFamily="18" charset="0"/>
              </a:rPr>
              <a:t>Non-linear components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used for simulating complex energy 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DC Resistance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Hysteresis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7450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r>
                  <a:rPr lang="en-US" b="1" dirty="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5. Conclusion and Scope for Further Work</a:t>
            </a: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 for Electromagnetic Compatibility issues.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5. Conclusion and Scope 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4073</TotalTime>
  <Words>4512</Words>
  <Application>Microsoft Office PowerPoint</Application>
  <PresentationFormat>Widescreen</PresentationFormat>
  <Paragraphs>736</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Introduction to Magnetic Transmission Lines</vt:lpstr>
      <vt:lpstr>1. Applications of Magnetic Transmission Lines</vt:lpstr>
      <vt:lpstr>1.2. Applications of Magnetic Transmission Lines</vt:lpstr>
      <vt:lpstr>1.1. Introduction to Solid State Magnetism</vt:lpstr>
      <vt:lpstr>1.1. Magnetization and Permeability</vt:lpstr>
      <vt:lpstr>1.1. Properties of Magnetic Materials</vt:lpstr>
      <vt:lpstr>1.1. Magnetic Susceptibility</vt:lpstr>
      <vt:lpstr>1.1. Magnetic Hysteresis</vt:lpstr>
      <vt:lpstr>1.1. Dielectric and Diamagnetic Losses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vt:lpstr>
      <vt:lpstr>2.2. Tellegen’s Gyrator</vt:lpstr>
      <vt:lpstr>2.2. Validation of Gyrator Theory</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Components in Transmission Line Model</vt:lpstr>
      <vt:lpstr>2.3. Energy Loss and Energy Storage</vt:lpstr>
      <vt:lpstr>2.3. Lossy Transmission Lines</vt:lpstr>
      <vt:lpstr>2.4. Summary of Three Magnetic Circuit Models</vt:lpstr>
      <vt:lpstr>2.4. Comparison of Different Models </vt:lpstr>
      <vt:lpstr>3. Electromagnetic Simulations and MEEP Simulator</vt:lpstr>
      <vt:lpstr>3.1. Finite Difference Time Domain Method</vt:lpstr>
      <vt:lpstr>3.1. Finite Difference Time Domain Method</vt:lpstr>
      <vt:lpstr>3.1. Yee Lattice</vt:lpstr>
      <vt:lpstr>3.2. Introduction to MEEP Simulator</vt:lpstr>
      <vt:lpstr>3.2. Introduction to MEEP</vt:lpstr>
      <vt:lpstr>3.2. MEEP: Fully Symmetric Maxwell’s Equations</vt:lpstr>
      <vt:lpstr>3.2. MEEP: Boundary Conditions </vt:lpstr>
      <vt:lpstr>3.2. MEEP: Material Inhomogeneity</vt:lpstr>
      <vt:lpstr>3.2. MEEP: Material Dispersion</vt:lpstr>
      <vt:lpstr>3.2. MEEP: Material Dispersion Drude-Lorentzian Model (1900) </vt:lpstr>
      <vt:lpstr>3.2. MEEP: Material Non-Linearity</vt:lpstr>
      <vt:lpstr>3.2. MEEP: Gyromagnetism</vt:lpstr>
      <vt:lpstr>3.2. MEEP: Field Patterns and Green’s Functions</vt:lpstr>
      <vt:lpstr>3.2. MEEP: Transmittance Spectra</vt:lpstr>
      <vt:lpstr>4. Simulation of Magnetic Transmission Lines</vt:lpstr>
      <vt:lpstr>4.1. MEEP Simulation of Non-linear Dispersive, Gyromagnetic Magnetic Transmission Line </vt:lpstr>
      <vt:lpstr>4.1. MEEP Simulations for Magnetic Transmission Lines</vt:lpstr>
      <vt:lpstr>4.1. MEEP Algorithm for simulating Magnetic Transmission Lines</vt:lpstr>
      <vt:lpstr>4.1. MEEP Simulations for Magnetic Transmission Lines</vt:lpstr>
      <vt:lpstr>4.1. Simulation parameters</vt:lpstr>
      <vt:lpstr>4.1. Primary winding Gaussian Current Pulse</vt:lpstr>
      <vt:lpstr>4.1. Longitudinal Fields</vt:lpstr>
      <vt:lpstr>4.1. Transverse Fields</vt:lpstr>
      <vt:lpstr>4.1. Field Map for Magnetic Transmission Line</vt:lpstr>
      <vt:lpstr>4.1. Fourier Transform of Magnetic Field</vt:lpstr>
      <vt:lpstr>4.1. Propagation Constant of Magnetic Transmission Line</vt:lpstr>
      <vt:lpstr>4.1. Intrinsic Wave Impedance of Magnetic Transmission Line</vt:lpstr>
      <vt:lpstr>4.1. Longitudinal Admittance</vt:lpstr>
      <vt:lpstr>4.1. Transverse Impedance</vt:lpstr>
      <vt:lpstr>4.2. Pulse Transformer Simulation in MEEP</vt:lpstr>
      <vt:lpstr>4.2. Introduction to Pulse Transformer</vt:lpstr>
      <vt:lpstr>4.2. Pulse Transformer Simulation in MEEP</vt:lpstr>
      <vt:lpstr>4.2. Geometry of Pulse Transformer</vt:lpstr>
      <vt:lpstr>4.2. Pulse Transformer Magnetic Transmission Line Model</vt:lpstr>
      <vt:lpstr>4.2. Pulse Transformer Insertion Loss</vt:lpstr>
      <vt:lpstr>4.2. Limitations of MEEP simulator</vt:lpstr>
      <vt:lpstr>5. Conclusion</vt:lpstr>
      <vt:lpstr>5. Summary</vt:lpstr>
      <vt:lpstr>5. Summary</vt:lpstr>
      <vt:lpstr>5. Conclusion and Scope for Further Work</vt:lpstr>
      <vt:lpstr>5. Conclusion and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1104</cp:revision>
  <dcterms:created xsi:type="dcterms:W3CDTF">2019-10-08T20:14:06Z</dcterms:created>
  <dcterms:modified xsi:type="dcterms:W3CDTF">2020-07-23T12:50:54Z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